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3" r:id="rId18"/>
    <p:sldId id="274" r:id="rId19"/>
    <p:sldId id="275" r:id="rId20"/>
    <p:sldId id="276" r:id="rId21"/>
    <p:sldId id="278" r:id="rId22"/>
    <p:sldId id="277" r:id="rId23"/>
    <p:sldId id="281" r:id="rId24"/>
    <p:sldId id="282" r:id="rId25"/>
    <p:sldId id="279" r:id="rId26"/>
    <p:sldId id="280" r:id="rId27"/>
    <p:sldId id="284" r:id="rId28"/>
    <p:sldId id="283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B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-6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6FE6-5702-4CC3-83CB-B33491B8337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400B-2E0E-40E0-8AA0-A0D6813A6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02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6FE6-5702-4CC3-83CB-B33491B8337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400B-2E0E-40E0-8AA0-A0D6813A6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62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6FE6-5702-4CC3-83CB-B33491B8337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400B-2E0E-40E0-8AA0-A0D6813A6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05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6FE6-5702-4CC3-83CB-B33491B8337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400B-2E0E-40E0-8AA0-A0D6813A6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17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6FE6-5702-4CC3-83CB-B33491B8337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400B-2E0E-40E0-8AA0-A0D6813A6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8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6FE6-5702-4CC3-83CB-B33491B8337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400B-2E0E-40E0-8AA0-A0D6813A6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08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6FE6-5702-4CC3-83CB-B33491B8337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400B-2E0E-40E0-8AA0-A0D6813A6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25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6FE6-5702-4CC3-83CB-B33491B8337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400B-2E0E-40E0-8AA0-A0D6813A6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16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6FE6-5702-4CC3-83CB-B33491B8337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400B-2E0E-40E0-8AA0-A0D6813A6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73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6FE6-5702-4CC3-83CB-B33491B8337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400B-2E0E-40E0-8AA0-A0D6813A6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88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6FE6-5702-4CC3-83CB-B33491B8337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400B-2E0E-40E0-8AA0-A0D6813A6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41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66FE6-5702-4CC3-83CB-B33491B8337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8400B-2E0E-40E0-8AA0-A0D6813A6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1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27557" y="4916677"/>
            <a:ext cx="5213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МОЛОДЁЖНЫЙ БРИФИНГ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553" y="2850842"/>
            <a:ext cx="3985846" cy="2065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27557" y="406224"/>
            <a:ext cx="52138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образа жизни на репродуктивное здоровье человека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7" r="10746"/>
          <a:stretch/>
        </p:blipFill>
        <p:spPr>
          <a:xfrm>
            <a:off x="41318" y="406224"/>
            <a:ext cx="2108500" cy="3971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4" r="51494"/>
          <a:stretch/>
        </p:blipFill>
        <p:spPr>
          <a:xfrm>
            <a:off x="6433073" y="406224"/>
            <a:ext cx="2409713" cy="3971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8372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86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941" y="157966"/>
            <a:ext cx="8692179" cy="1739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ведь не только девушек касается…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Сексопатологи отмечают у парней, ведущих раннюю половую жизнь(14-17 лет):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897" y="1896968"/>
            <a:ext cx="857922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снижение спортивного, интеллектуального, творческого потенциала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распространённые инфекции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воспаления,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могут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привести к тяжёлым заболеваниям и сексуальной дисфункции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незнание собственного организма, стыд или неловкость приводят к тому, что за лечением подростки обращаются поздно, и болезни часто становятся хроническими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интимные умения молодых людей в таком возрасте очень ограничены, ведь гормональная перестройка не позволяет им полноценно управлять своим телом и поведением, а это не позволяет по-настоящему узнать и почувствовать, что необходимо вашей партнёрше 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травмы, связанные с неудачами в сексуальном опыте, неуверенность в себе, постоянное желание менять партнёров, чтобы самоутвердиться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частые проблемы в построении здоровых отношений во взрослой жизни, эгоистичное, потребительское отношение к противоположному полу, приводящее к одиночеству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боязнь близости с женщиной</a:t>
            </a:r>
          </a:p>
        </p:txBody>
      </p:sp>
    </p:spTree>
    <p:extLst>
      <p:ext uri="{BB962C8B-B14F-4D97-AF65-F5344CB8AC3E}">
        <p14:creationId xmlns:p14="http://schemas.microsoft.com/office/powerpoint/2010/main" val="103922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501" y="147208"/>
            <a:ext cx="8698012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Страшнее заболеваний, которые могут приобрести девушки в результате ранних половых связей,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ожет быть только АБОРТ</a:t>
            </a:r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1" t="3281" r="4465" b="7340"/>
          <a:stretch/>
        </p:blipFill>
        <p:spPr>
          <a:xfrm>
            <a:off x="112501" y="1904101"/>
            <a:ext cx="3851669" cy="39501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56" y="1904101"/>
            <a:ext cx="4909795" cy="30686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00630" y="4935570"/>
            <a:ext cx="5303521" cy="170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Доказано, что ребёнок чувствует эту чудовищную боль, в момент аборта…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Ваше желание и сомнительное удовольствие стоят ЭТОГО???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943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077" y="211753"/>
            <a:ext cx="8698012" cy="6612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ЕСЛИ ДЕВУШКА В ПОДРАСТКОВОМ ВОЗРОСТЕ РЕШИЛАСЬ РОЖАТЬ,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КАКОВЫ ШАНСЫ, ЧТО НЕСОВЕРШЕННОЛЕТНИЕ РОДИТЕЛИ СМОГУТ ПОЗАБОТИТЬСЯ О СВОЁМ МАЛЫШЕ?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закону, такие юные родители не имеют права опеки. Опеку отдают бабушкам и дедушкам, либо ребёнок отправляется в детский дом.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ОТНОСИТЕСЬ К СЕКСУ КАК К ИГРЕ.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ПРОИГРАТЬ МОЖНО ЦЕЛУЮ ЖИЗНЬ.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ЖИЗНЬ МАЛЕНЬКОГО ЧЕЛОВЕКА!!!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Ð°ÑÑÐ¸Ð½ÐºÐ¸ Ð¿Ð¾ Ð·Ð°Ð¿ÑÐ¾ÑÑ Ð½ÐµÑÐ¾Ð²ÐµÑÑÐµÐ½Ð½Ð¾Ð»ÐµÑÐ½Ð¸Ðµ Ð¼Ð°Ð¼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480" y="3232902"/>
            <a:ext cx="3453206" cy="22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23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213" y="203970"/>
            <a:ext cx="86491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Способность организма воспроизводить потомство обозначают термином 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«ФЕРТИЛЬНОСТЬ»,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от латинского “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fertilis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” — «плодовитый, плодородный». </a:t>
            </a:r>
            <a:endParaRPr lang="en-US" sz="2800" dirty="0"/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508" y="1588965"/>
            <a:ext cx="5434557" cy="3622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1211" y="5210981"/>
            <a:ext cx="86491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Противоположный термин – страшный диагноз, означающий неспособность иметь детей – БЕСПЛОДИЕ.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8755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061" y="157965"/>
            <a:ext cx="8950363" cy="64788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46 % ПАР НЕ МОГУТ ИМЕТЬ ДЕТЕЙ ИЗ-ЗА </a:t>
            </a:r>
            <a:r>
              <a:rPr lang="ru-RU" b="1" i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 С РЕПРОДУКТИВНОЙ ФУНКЦИЕЙ 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ИМЕННО У </a:t>
            </a:r>
            <a:r>
              <a:rPr lang="ru-RU" b="1" i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МУЖЧИНЫ.</a:t>
            </a:r>
          </a:p>
          <a:p>
            <a:pPr algn="ctr">
              <a:lnSpc>
                <a:spcPct val="107000"/>
              </a:lnSpc>
            </a:pP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ИНОГДА ЭТО ЯВЛЯЕТСЯ ПРИЧИНОЙ ИХ СОБСВЕННОГО ПОВЕДЕНИЯ:</a:t>
            </a:r>
          </a:p>
          <a:p>
            <a:pPr algn="ctr">
              <a:lnSpc>
                <a:spcPct val="107000"/>
              </a:lnSpc>
            </a:pPr>
            <a:endParaRPr lang="ru-RU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Инфекционные заболевания (10% случаев): гонорея, сифилис, хламидиоз, трихомониаз и т.д. 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опасного полового поведения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Воспаление мужских мочеполовых органов, например, предстательной железы (уретрит). 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Зачастую – результат малоподвижного образа жизни, несоблюдения правил гигиены или всё того же опасного полового поведения.</a:t>
            </a:r>
            <a:endParaRPr lang="en-US" sz="19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Сексуальные нарушения: нарушения эрекции, преждевременное семяизвержение и др. 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являются результатом неудачных половых опытов в раннем возрасте, стрессов и психологических травм, полученных в период полового созревания, употребления алкоголя или наркотиков, неправильной диеты и малоподвижного образа жизни (любовь к дивану и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фастфуду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9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Гормональные нарушения, например, дефицит мужского полового гормона — тестостерона. 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связаны избыточным весом, малоподвижным образом жизни, пристрастием к сладостям или увлечением спортивными биодобавками для набора мышечной массы, употреблением наркотиков и алкоголя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Травмирование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иное повреждение половых органов. </a:t>
            </a:r>
            <a:r>
              <a:rPr lang="ru-RU" sz="1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– результат неаккуратного обращения 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собственным организмом (слишком тугая одежда, частое посещение сауны, чрезмерное усердие в спортивных занятиях) и т.д</a:t>
            </a:r>
            <a:r>
              <a:rPr lang="ru-RU" sz="1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90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30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061" y="125692"/>
            <a:ext cx="8950363" cy="655564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И самое распространённое – снижение количества, активности или качества мужских половых клеток в семенной жидкости.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Чаще всего, это результат употребления вредных веществ (особенно наркотиков и алкоголя), нездоровой пищи (особенно жаренного и фаст-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фуда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употребление различных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БАДов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лекарственных препаратов, применяемых в качестве спортивного допинга, и малоподвижного образа жизни. </a:t>
            </a:r>
          </a:p>
          <a:p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Страшнее всего - изменение качества мужских половых клеток, когда они несут в себе дефекты, которые отразятся на развитии и здоровье будущего ребёнка.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14" y="1880295"/>
            <a:ext cx="7712816" cy="319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8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061" y="125692"/>
            <a:ext cx="8950363" cy="65469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тех, кто считает, что проблемы могут возникнуть только у алкоголиков:</a:t>
            </a:r>
          </a:p>
          <a:p>
            <a:pPr algn="ctr">
              <a:lnSpc>
                <a:spcPct val="107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ОПАСНО для мужчин ПИВО. В этом слабоалкогольном напитке содержатся вещества, которые по своему составу являются близкими к женскому гормону эстрогену. Постоянное употребление пива ведет к снижению уровня тестостерона и увеличению женского полового гормона в мужском организме, что является одной из основных причин развития бесплодия. Поэтому, у любителей пива часто меняются очертания фигуры: появляются бока, пивной животик, даже визуально увеличивается грудь, фигура становится более округлой и женоподобной.</a:t>
            </a:r>
          </a:p>
          <a:p>
            <a:pPr algn="ctr">
              <a:lnSpc>
                <a:spcPct val="107000"/>
              </a:lnSpc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56" y="3599464"/>
            <a:ext cx="2501960" cy="286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Ð°ÑÑÐ¸Ð½ÐºÐ¸ Ð¿Ð¾ Ð·Ð°Ð¿ÑÐ¾ÑÑ Ð¿Ð¸Ð²Ð½Ð°Ñ ÑÐ¸Ð³ÑÑÐ° Ñ Ð¼ÑÐ¶ÑÐ¸Ð½Ñ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741" y="3599463"/>
            <a:ext cx="2177750" cy="286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9"/>
          <a:stretch/>
        </p:blipFill>
        <p:spPr bwMode="auto">
          <a:xfrm>
            <a:off x="2915323" y="3599463"/>
            <a:ext cx="3597759" cy="286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92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061" y="39628"/>
            <a:ext cx="8950363" cy="1058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58% случаев проблемы с зачатием появляются именно у женщин. Мы чаще подвергаемся стрессам, наш гормональный фон менее устойчив, чем у мужчин. </a:t>
            </a:r>
            <a:endParaRPr lang="ru-RU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82" y="1076159"/>
            <a:ext cx="7132320" cy="51174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6060" y="6119151"/>
            <a:ext cx="895036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 бесплодия может быть очень-очень много. И некоторые из них, к сожалению, результат образа жизни самой женщины</a:t>
            </a:r>
            <a:endParaRPr lang="ru-RU" sz="20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10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091" y="136447"/>
            <a:ext cx="8950363" cy="3846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может усугубить проблемы с женским репродуктивным здоровьем?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ПОЧТИ ВСЁ!</a:t>
            </a:r>
          </a:p>
          <a:p>
            <a:pPr marL="342900" indent="-342900">
              <a:lnSpc>
                <a:spcPct val="107000"/>
              </a:lnSpc>
              <a:buFontTx/>
              <a:buChar char="-"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Низкокалорийные диеты, моно-диеты, белковые диеты, углеводные диеты, любые НЕСБАЛАНСИРОВАННЫЕ диеты, и, как установлено в 2017 году шведскими учёными –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веганство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(абсолютный отказ от пищи животного происхождения) - резко снижают шансы на зачатие, а главное – вынашивание здорового ребёнка.</a:t>
            </a:r>
          </a:p>
          <a:p>
            <a:pPr marL="342900" indent="-342900">
              <a:lnSpc>
                <a:spcPct val="107000"/>
              </a:lnSpc>
              <a:buFontTx/>
              <a:buChar char="-"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Избыточное питание – ухудшает все функции организма в целом, приводит к повышению массы тела и уровня сахара, вызывает повышение уровня тестостерона, что приводит к бесплодию.  </a:t>
            </a:r>
          </a:p>
        </p:txBody>
      </p:sp>
      <p:pic>
        <p:nvPicPr>
          <p:cNvPr id="5126" name="Picture 6" descr="ÐÐ°ÑÑÐ¸Ð½ÐºÐ¸ Ð¿Ð¾ Ð·Ð°Ð¿ÑÐ¾ÑÑ ÑÐ±Ð°Ð»Ð°Ð½ÑÐ¸ÑÐ¾Ð²Ð°Ð½Ð½Ð¾Ðµ Ð¿Ð¸ÑÐ°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47" y="3983013"/>
            <a:ext cx="4274035" cy="271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07454" y="4260232"/>
            <a:ext cx="4572000" cy="2265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должно быть СБАЛАНСИРОВАННЫМ, индивидуальным и здоровым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Вредное – исключить,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Бесполезное – уменьшить,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Полезное – взять за основу!</a:t>
            </a:r>
          </a:p>
        </p:txBody>
      </p:sp>
    </p:spTree>
    <p:extLst>
      <p:ext uri="{BB962C8B-B14F-4D97-AF65-F5344CB8AC3E}">
        <p14:creationId xmlns:p14="http://schemas.microsoft.com/office/powerpoint/2010/main" val="174033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8942" y="817977"/>
            <a:ext cx="8670663" cy="4208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СЕГОДНЯ МЫ ОБСУДИМ ВОПРОСЫ: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такое репродуктивное здоровье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Образ жизни и способность пары к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зачатию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Влияние привычек родителей на внутриутробное развитие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ребёнка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6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091" y="136447"/>
            <a:ext cx="8950363" cy="1251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FontTx/>
              <a:buChar char="-"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Постоянное ношение узких брюк и джинсов: ухудшает кровоток, а при сидении - передавливает репродуктивные органы в области малого таза.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27" y="1318168"/>
            <a:ext cx="6608689" cy="345854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9089" y="4776715"/>
            <a:ext cx="8950363" cy="1879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FontTx/>
              <a:buChar char="-"/>
            </a:pP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Ношение узкого, неудобного белья особенно синтетики и особенно - в летнее время – нарушение правил гигиены. Может привести к различным воспалениям и инфекциям, а так же грибковым заболеваниям. А несвоевременное лечение любого заболевания репродуктивной системы увеличивает риск бесплодия</a:t>
            </a:r>
          </a:p>
        </p:txBody>
      </p:sp>
    </p:spTree>
    <p:extLst>
      <p:ext uri="{BB962C8B-B14F-4D97-AF65-F5344CB8AC3E}">
        <p14:creationId xmlns:p14="http://schemas.microsoft.com/office/powerpoint/2010/main" val="75686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6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091" y="136447"/>
            <a:ext cx="8950363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ДАЖЕ ТАКИЕ БЕЗОБИДНЫЕ ВЕЩИ МОГУТ СТАТЬ ПРИЧИНОЙ РАЗЛИЧНЫХ ПРОБЛЕМ С РЕПРОДУКТИВНЫМ ЗДОРОВЬЕМ, ТО ЧТО ЖЕ С ОРГАНИЗМОМ ЖЕНЩИНЫ ДЕЛАЮТ СТРЕСС, НЕДОСЫПАНИЕ, ТЯЖЁЛЫЕ ФИЗИЧЕСКИЕ НАГРУЗКИ И, ТЕМ БОЛЕЕ -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ВРЕДНЫЕ ВЕЩЕСТВА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Алкоголь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нарушает хрупкий гормональный баланс, благодаря которому у женщины формируется регулярный менструальный цикл с овуляцией. Нерегулярный цикл, отсутствие овуляции снижают женскую фертильность. Кроме того, никотин и алкоголь изменяют химический состав жидкостей в репродуктивных органах, что пагубно влияет на мужские половые клетки или уже оплодотворённую яйцеклетку.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Сигаретный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более 4000 химических элементов. Эти вещества ослабляют иммунитет и нарушают обмен веществ. Никотин вызывает спазмы сосудов, негативно влияет на работу яичников. В результате у многих женщин наблюдается недостаточность гормона прогестерона во вторую фазу менструального цикла. Такие нарушения провоцируют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выкидыш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ранних сроках. Иногда женщина даже не успевает узнать, что произошло зачатие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этом, пассивное курение не менее вредно, чем активное.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приводит к ранней менопаузе. Менструации больше не наступают, и женщина полностью теряет способность к деторождению. И это увы, лучший исход событий, ведь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дети, рождённые от матери-наркоманки в 70% случаях обречены из-за тяжёлых врождённых патологий или ломки, ведь они вместе с матерью принимали наркотик через плаценту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даже если кто-то из родителей просто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баловался наркотиками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недолгий период, задолго до беременности, и не получил зависимость, в трёх случаях из десяти, это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скажется на здоровье потомства.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92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chemeClr val="accent1">
                <a:lumMod val="5000"/>
                <a:lumOff val="95000"/>
                <a:alpha val="0"/>
              </a:schemeClr>
            </a:gs>
            <a:gs pos="85000">
              <a:schemeClr val="accent2">
                <a:lumMod val="20000"/>
                <a:lumOff val="80000"/>
              </a:schemeClr>
            </a:gs>
            <a:gs pos="66000">
              <a:srgbClr val="F3B4E3"/>
            </a:gs>
            <a:gs pos="1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3261" y="224937"/>
            <a:ext cx="8374828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Влияние привычек родителей на внутриутробное развитие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ребёнка</a:t>
            </a:r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1293239"/>
            <a:ext cx="8724452" cy="53724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9" r="35015"/>
          <a:stretch/>
        </p:blipFill>
        <p:spPr>
          <a:xfrm>
            <a:off x="6949440" y="1293239"/>
            <a:ext cx="2194560" cy="537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3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  <a:alpha val="0"/>
              </a:schemeClr>
            </a:gs>
            <a:gs pos="92568">
              <a:schemeClr val="accent2">
                <a:lumMod val="20000"/>
                <a:lumOff val="80000"/>
              </a:schemeClr>
            </a:gs>
            <a:gs pos="85000">
              <a:schemeClr val="accent2">
                <a:lumMod val="20000"/>
                <a:lumOff val="80000"/>
              </a:schemeClr>
            </a:gs>
            <a:gs pos="56000">
              <a:srgbClr val="F3B4E3"/>
            </a:gs>
            <a:gs pos="15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092" y="290852"/>
            <a:ext cx="8907332" cy="5559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СМЕЙТЕ СВОЕЙ ГЛУПОСТЬЮ И НЕБРЕЖНОСТЬЮ СВОИМИ ПУСТЫМИ ПОПЫТКАМИ КАЗАТЬСЯ СТАРШЕ И КРУЧЕ КАЛЕЧИТЬ ЗДОРОВЬЕ ВАШИХ БУДУЩИХ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ДЕТЕЙ!!!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НИКАКИЕ «УДОВОЛЬСТВИЯ» В МИРЕ НЕ СТОЯТ ТАКОГО…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9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447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  <a:alpha val="0"/>
              </a:schemeClr>
            </a:gs>
            <a:gs pos="92568">
              <a:schemeClr val="accent2">
                <a:lumMod val="20000"/>
                <a:lumOff val="80000"/>
              </a:schemeClr>
            </a:gs>
            <a:gs pos="85000">
              <a:schemeClr val="accent2">
                <a:lumMod val="20000"/>
                <a:lumOff val="80000"/>
              </a:schemeClr>
            </a:gs>
            <a:gs pos="56000">
              <a:srgbClr val="F3B4E3"/>
            </a:gs>
            <a:gs pos="15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638" y="161760"/>
            <a:ext cx="885354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КУРЯЩИХ МАТЕРЕЙ И ОТЦОВ ЧАСТО РОЖДАЮТСЯ РАНЬШЕ СРОКА,  С РАЗЛИЧНЫМИ ОТКЛОНЕНИЯМИ И ПАТОЛОГИЯМИ 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240" y="846818"/>
            <a:ext cx="3618617" cy="27139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8" y="3650885"/>
            <a:ext cx="4072128" cy="30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94" y="846819"/>
            <a:ext cx="3618616" cy="27139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112" y="3665229"/>
            <a:ext cx="4044875" cy="303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  <a:alpha val="0"/>
              </a:schemeClr>
            </a:gs>
            <a:gs pos="92568">
              <a:schemeClr val="accent2">
                <a:lumMod val="20000"/>
                <a:lumOff val="80000"/>
              </a:schemeClr>
            </a:gs>
            <a:gs pos="85000">
              <a:schemeClr val="accent2">
                <a:lumMod val="20000"/>
                <a:lumOff val="80000"/>
              </a:schemeClr>
            </a:gs>
            <a:gs pos="56000">
              <a:srgbClr val="F3B4E3"/>
            </a:gs>
            <a:gs pos="15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980" y="130137"/>
            <a:ext cx="4073585" cy="30416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74" y="130137"/>
            <a:ext cx="4553950" cy="30416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43" y="3905026"/>
            <a:ext cx="4155111" cy="27700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39" y="3905026"/>
            <a:ext cx="3708885" cy="27700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351" y="3215221"/>
            <a:ext cx="8971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сделали со своими детьми родители-наркоманы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  <a:alpha val="0"/>
              </a:schemeClr>
            </a:gs>
            <a:gs pos="92568">
              <a:schemeClr val="accent2">
                <a:lumMod val="20000"/>
                <a:lumOff val="80000"/>
              </a:schemeClr>
            </a:gs>
            <a:gs pos="85000">
              <a:schemeClr val="accent2">
                <a:lumMod val="20000"/>
                <a:lumOff val="80000"/>
              </a:schemeClr>
            </a:gs>
            <a:gs pos="56000">
              <a:srgbClr val="F3B4E3"/>
            </a:gs>
            <a:gs pos="15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061" y="204791"/>
            <a:ext cx="9057939" cy="6019853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92568">
                <a:schemeClr val="accent2">
                  <a:lumMod val="20000"/>
                  <a:lumOff val="80000"/>
                </a:schemeClr>
              </a:gs>
              <a:gs pos="85000">
                <a:schemeClr val="accent2">
                  <a:lumMod val="20000"/>
                  <a:lumOff val="80000"/>
                </a:schemeClr>
              </a:gs>
              <a:gs pos="73000">
                <a:srgbClr val="F3B4E3"/>
              </a:gs>
              <a:gs pos="55000">
                <a:srgbClr val="7030A0"/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вы считаете, что вам сложно бросить курить, или не видите вреда в бутылочке пива по вечерам, то подумайте, каково будет смотреть на своего ребёнка, осознавая, что в большинстве его заболеваний, плохой обучаемости, задержек в развитии, даже просто – в постоянных простудах и аллергиях – ВАША ВИНА, БУДУЩИЕ МАМЫ И ПАПЫ!?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ВАШЕЙ ГЛУПОСТИ, СЛАБОСТИ И ЭГОИЗМА…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 РАССКАЖЕТЕ ЕМУ, ИЗ-ЗА КОГО ОН БОЛЕЕТ?</a:t>
            </a:r>
            <a:endParaRPr lang="ru-RU" sz="28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8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59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606" y="1108036"/>
            <a:ext cx="887505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ОТВЕТСТВЕННЫМИ И БЕРЕГИТЕ СВОЁ ЗДОРОВЬЕ, РАДИ СЕБЯ И БУДУЩЕГО ВАШИХ ДЕТЕЙ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88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956" y="635097"/>
            <a:ext cx="8503921" cy="4834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такое 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репродуктивное здоровье?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3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Слово РЕПРОДУКЦИЯ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происходит от латинского «</a:t>
            </a:r>
            <a:r>
              <a:rPr lang="ru-RU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продукто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– произвожу и приставки 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«ре»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повторно, возобновляемо. То есть так называют процесс воспроизводства или, как мы ещё говорим, размножения живых организмов.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11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85" t="-1700" r="3153" b="7176"/>
          <a:stretch/>
        </p:blipFill>
        <p:spPr>
          <a:xfrm>
            <a:off x="1463040" y="96816"/>
            <a:ext cx="6615953" cy="6510002"/>
          </a:xfrm>
          <a:prstGeom prst="flowChartConnector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Блок-схема: узел 3"/>
          <p:cNvSpPr/>
          <p:nvPr/>
        </p:nvSpPr>
        <p:spPr>
          <a:xfrm>
            <a:off x="3356386" y="2291375"/>
            <a:ext cx="2528048" cy="2506533"/>
          </a:xfrm>
          <a:prstGeom prst="flowChartConnector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РЕПРОДУКТИВНОЕ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38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061" y="37242"/>
            <a:ext cx="4840941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епродуктивное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здоровье человека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– это состояние полного физического, умственного и социального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благополучия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возможность удовлетворенной и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безопасной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сексуальной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жизни,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соответствующем возрасте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способность к рождению детей и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самостоятельному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решению вопросов планирования семьи.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017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7432" y="21516"/>
            <a:ext cx="7670202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Образ жизни и способность пары к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зачатию</a:t>
            </a:r>
            <a:endParaRPr lang="en-US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99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7883" y="297815"/>
            <a:ext cx="8272630" cy="6415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Множество факторов способны повлиять на наше здоровье и, тем более, на возможность стать родителями здорового малыша.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Есть вещи, которые невозможно предугадать и изменить.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в 60% случаев всё решает наш выбор.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раз, идя на поводу у слабостей мы увеличиваем риск для себя и своих будущих детей на многие годы.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Иногда, на всю 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жизнь…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Например…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63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501" y="147208"/>
            <a:ext cx="2523123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Ранняя половая жизнь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59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26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426</TotalTime>
  <Words>1484</Words>
  <Application>Microsoft Office PowerPoint</Application>
  <PresentationFormat>Экран (4:3)</PresentationFormat>
  <Paragraphs>109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COMP_HP</cp:lastModifiedBy>
  <cp:revision>25</cp:revision>
  <dcterms:created xsi:type="dcterms:W3CDTF">2018-11-13T21:16:16Z</dcterms:created>
  <dcterms:modified xsi:type="dcterms:W3CDTF">2018-11-15T11:40:46Z</dcterms:modified>
</cp:coreProperties>
</file>